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  <p:sldMasterId id="2147483661" r:id="rId2"/>
  </p:sldMasterIdLst>
  <p:notesMasterIdLst>
    <p:notesMasterId r:id="rId22"/>
  </p:notesMasterIdLst>
  <p:sldIdLst>
    <p:sldId id="256" r:id="rId3"/>
    <p:sldId id="257" r:id="rId4"/>
    <p:sldId id="266" r:id="rId5"/>
    <p:sldId id="268" r:id="rId6"/>
    <p:sldId id="285" r:id="rId7"/>
    <p:sldId id="267" r:id="rId8"/>
    <p:sldId id="269" r:id="rId9"/>
    <p:sldId id="270" r:id="rId10"/>
    <p:sldId id="271" r:id="rId11"/>
    <p:sldId id="281" r:id="rId12"/>
    <p:sldId id="283" r:id="rId13"/>
    <p:sldId id="272" r:id="rId14"/>
    <p:sldId id="275" r:id="rId15"/>
    <p:sldId id="274" r:id="rId16"/>
    <p:sldId id="276" r:id="rId17"/>
    <p:sldId id="277" r:id="rId18"/>
    <p:sldId id="278" r:id="rId19"/>
    <p:sldId id="279" r:id="rId20"/>
    <p:sldId id="265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/>
    <p:restoredTop sz="77116"/>
  </p:normalViewPr>
  <p:slideViewPr>
    <p:cSldViewPr snapToGrid="0" snapToObjects="1">
      <p:cViewPr>
        <p:scale>
          <a:sx n="79" d="100"/>
          <a:sy n="79" d="100"/>
        </p:scale>
        <p:origin x="5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Hello,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My name is Max and I’m happy present out work : </a:t>
            </a:r>
            <a:r>
              <a:rPr lang="en-US" sz="1200" dirty="0" smtClean="0"/>
              <a:t>Modelling multistage information spreading in dynamic complex networks</a:t>
            </a:r>
            <a:endParaRPr lang="ru-RU" sz="1200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~10</a:t>
            </a:r>
            <a:r>
              <a:rPr lang="en-US" sz="1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sec</a:t>
            </a:r>
            <a:endParaRPr sz="1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base"/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378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base"/>
            <a:r>
              <a:rPr lang="en-US" sz="1200" dirty="0" err="1" smtClean="0"/>
              <a:t>zookeeper.connect</a:t>
            </a:r>
            <a:r>
              <a:rPr lang="en-US" sz="1200" baseline="0" dirty="0" smtClean="0"/>
              <a:t> is used to zoo connect</a:t>
            </a:r>
            <a:endParaRPr lang="en-US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listeners is what the broker will use to create server sockets.</a:t>
            </a:r>
          </a:p>
          <a:p>
            <a:pPr fontAlgn="base"/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advertised.listeners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is what clients will use to connect to the brokers.</a:t>
            </a:r>
          </a:p>
          <a:p>
            <a:pPr fontAlgn="base"/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two settings can be different if you have a "complex" network setup (with things like public and private subnets and routing in between).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64745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>
                <a:sym typeface="Calibri"/>
              </a:rPr>
              <a:t>run</a:t>
            </a:r>
            <a:r>
              <a:rPr lang="en-US" dirty="0" smtClean="0"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>
                <a:sym typeface="Calibri"/>
              </a:rPr>
              <a:t>cd </a:t>
            </a:r>
            <a:r>
              <a:rPr lang="en-US" dirty="0" err="1" smtClean="0">
                <a:sym typeface="Calibri"/>
              </a:rPr>
              <a:t>kafka</a:t>
            </a:r>
            <a:endParaRPr lang="ru-RU" dirty="0" smtClean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bin/zookeeper-server-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start.sh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zookeeper.properties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bin/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-server-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start.sh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server.properties</a:t>
            </a:r>
            <a:endParaRPr lang="en-US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ru-RU" dirty="0" smtClean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>
                <a:sym typeface="Calibri"/>
              </a:rPr>
              <a:t>advanced</a:t>
            </a:r>
            <a:r>
              <a:rPr lang="ru-RU" dirty="0" smtClean="0">
                <a:sym typeface="Calibri"/>
              </a:rPr>
              <a:t> </a:t>
            </a:r>
            <a:r>
              <a:rPr lang="en-US" dirty="0" smtClean="0">
                <a:sym typeface="Calibri"/>
              </a:rPr>
              <a:t>level:</a:t>
            </a:r>
            <a:endParaRPr lang="tr-TR" dirty="0" smtClean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 smtClean="0">
                <a:sym typeface="Calibri"/>
              </a:rPr>
              <a:t>nohup</a:t>
            </a:r>
            <a:r>
              <a:rPr lang="tr-TR" dirty="0" smtClean="0">
                <a:sym typeface="Calibri"/>
              </a:rPr>
              <a:t> </a:t>
            </a:r>
            <a:r>
              <a:rPr lang="tr-TR" dirty="0" err="1" smtClean="0">
                <a:sym typeface="Calibri"/>
              </a:rPr>
              <a:t>kafka</a:t>
            </a:r>
            <a:r>
              <a:rPr lang="tr-TR" dirty="0" smtClean="0">
                <a:sym typeface="Calibri"/>
              </a:rPr>
              <a:t>/bin/</a:t>
            </a:r>
            <a:r>
              <a:rPr lang="tr-TR" dirty="0" err="1" smtClean="0">
                <a:sym typeface="Calibri"/>
              </a:rPr>
              <a:t>zookeeper</a:t>
            </a:r>
            <a:r>
              <a:rPr lang="tr-TR" dirty="0" smtClean="0">
                <a:sym typeface="Calibri"/>
              </a:rPr>
              <a:t>-server-</a:t>
            </a:r>
            <a:r>
              <a:rPr lang="tr-TR" dirty="0" err="1" smtClean="0">
                <a:sym typeface="Calibri"/>
              </a:rPr>
              <a:t>start.sh</a:t>
            </a:r>
            <a:r>
              <a:rPr lang="tr-TR" dirty="0" smtClean="0">
                <a:sym typeface="Calibri"/>
              </a:rPr>
              <a:t> </a:t>
            </a:r>
            <a:r>
              <a:rPr lang="tr-TR" dirty="0" err="1" smtClean="0">
                <a:sym typeface="Calibri"/>
              </a:rPr>
              <a:t>kafka</a:t>
            </a:r>
            <a:r>
              <a:rPr lang="tr-TR" dirty="0" smtClean="0">
                <a:sym typeface="Calibri"/>
              </a:rPr>
              <a:t>/</a:t>
            </a:r>
            <a:r>
              <a:rPr lang="tr-TR" dirty="0" err="1" smtClean="0">
                <a:sym typeface="Calibri"/>
              </a:rPr>
              <a:t>config</a:t>
            </a:r>
            <a:r>
              <a:rPr lang="tr-TR" dirty="0" smtClean="0">
                <a:sym typeface="Calibri"/>
              </a:rPr>
              <a:t>/</a:t>
            </a:r>
            <a:r>
              <a:rPr lang="tr-TR" dirty="0" err="1" smtClean="0">
                <a:sym typeface="Calibri"/>
              </a:rPr>
              <a:t>zookeeper.properties</a:t>
            </a:r>
            <a:r>
              <a:rPr lang="tr-TR" dirty="0" smtClean="0">
                <a:sym typeface="Calibri"/>
              </a:rPr>
              <a:t> &gt; </a:t>
            </a:r>
            <a:r>
              <a:rPr lang="tr-TR" dirty="0" err="1" smtClean="0">
                <a:sym typeface="Calibri"/>
              </a:rPr>
              <a:t>zoo.log</a:t>
            </a:r>
            <a:r>
              <a:rPr lang="tr-TR" dirty="0" smtClean="0">
                <a:sym typeface="Calibri"/>
              </a:rPr>
              <a:t> &amp;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 smtClean="0">
                <a:sym typeface="Calibri"/>
              </a:rPr>
              <a:t>sleep</a:t>
            </a:r>
            <a:r>
              <a:rPr lang="tr-TR" dirty="0" smtClean="0">
                <a:sym typeface="Calibri"/>
              </a:rPr>
              <a:t> 1s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 smtClean="0">
                <a:sym typeface="Calibri"/>
              </a:rPr>
              <a:t>nohup</a:t>
            </a:r>
            <a:r>
              <a:rPr lang="tr-TR" dirty="0" smtClean="0">
                <a:sym typeface="Calibri"/>
              </a:rPr>
              <a:t> </a:t>
            </a:r>
            <a:r>
              <a:rPr lang="tr-TR" dirty="0" err="1" smtClean="0">
                <a:sym typeface="Calibri"/>
              </a:rPr>
              <a:t>kafka</a:t>
            </a:r>
            <a:r>
              <a:rPr lang="tr-TR" dirty="0" smtClean="0">
                <a:sym typeface="Calibri"/>
              </a:rPr>
              <a:t>/bin/</a:t>
            </a:r>
            <a:r>
              <a:rPr lang="tr-TR" dirty="0" err="1" smtClean="0">
                <a:sym typeface="Calibri"/>
              </a:rPr>
              <a:t>kafka</a:t>
            </a:r>
            <a:r>
              <a:rPr lang="tr-TR" dirty="0" smtClean="0">
                <a:sym typeface="Calibri"/>
              </a:rPr>
              <a:t>-server-</a:t>
            </a:r>
            <a:r>
              <a:rPr lang="tr-TR" dirty="0" err="1" smtClean="0">
                <a:sym typeface="Calibri"/>
              </a:rPr>
              <a:t>start.sh</a:t>
            </a:r>
            <a:r>
              <a:rPr lang="tr-TR" dirty="0" smtClean="0">
                <a:sym typeface="Calibri"/>
              </a:rPr>
              <a:t> </a:t>
            </a:r>
            <a:r>
              <a:rPr lang="tr-TR" dirty="0" err="1" smtClean="0">
                <a:sym typeface="Calibri"/>
              </a:rPr>
              <a:t>kafka</a:t>
            </a:r>
            <a:r>
              <a:rPr lang="tr-TR" dirty="0" smtClean="0">
                <a:sym typeface="Calibri"/>
              </a:rPr>
              <a:t>/</a:t>
            </a:r>
            <a:r>
              <a:rPr lang="tr-TR" dirty="0" err="1" smtClean="0">
                <a:sym typeface="Calibri"/>
              </a:rPr>
              <a:t>config</a:t>
            </a:r>
            <a:r>
              <a:rPr lang="tr-TR" dirty="0" smtClean="0">
                <a:sym typeface="Calibri"/>
              </a:rPr>
              <a:t>/</a:t>
            </a:r>
            <a:r>
              <a:rPr lang="tr-TR" dirty="0" err="1" smtClean="0">
                <a:sym typeface="Calibri"/>
              </a:rPr>
              <a:t>server.properties</a:t>
            </a:r>
            <a:r>
              <a:rPr lang="tr-TR" dirty="0" smtClean="0">
                <a:sym typeface="Calibri"/>
              </a:rPr>
              <a:t> &gt; </a:t>
            </a:r>
            <a:r>
              <a:rPr lang="tr-TR" dirty="0" err="1" smtClean="0">
                <a:sym typeface="Calibri"/>
              </a:rPr>
              <a:t>kafka.log</a:t>
            </a:r>
            <a:r>
              <a:rPr lang="tr-TR" dirty="0" smtClean="0">
                <a:sym typeface="Calibri"/>
              </a:rPr>
              <a:t> &amp;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tr-TR" dirty="0" smtClean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 smtClean="0">
                <a:sym typeface="Calibri"/>
              </a:rPr>
              <a:t>status</a:t>
            </a:r>
            <a:r>
              <a:rPr lang="tr-TR" dirty="0" smtClean="0"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tr-TR" dirty="0" err="1" smtClean="0">
                <a:sym typeface="Calibri"/>
              </a:rPr>
              <a:t>ps</a:t>
            </a:r>
            <a:r>
              <a:rPr lang="tr-TR" dirty="0" smtClean="0">
                <a:sym typeface="Calibri"/>
              </a:rPr>
              <a:t> </a:t>
            </a:r>
            <a:r>
              <a:rPr lang="tr-TR" dirty="0" err="1" smtClean="0">
                <a:sym typeface="Calibri"/>
              </a:rPr>
              <a:t>aux</a:t>
            </a:r>
            <a:r>
              <a:rPr lang="tr-TR" dirty="0" smtClean="0">
                <a:sym typeface="Calibri"/>
              </a:rPr>
              <a:t> | </a:t>
            </a:r>
            <a:r>
              <a:rPr lang="tr-TR" dirty="0" err="1" smtClean="0">
                <a:sym typeface="Calibri"/>
              </a:rPr>
              <a:t>grep</a:t>
            </a:r>
            <a:r>
              <a:rPr lang="tr-TR" dirty="0" smtClean="0">
                <a:sym typeface="Calibri"/>
              </a:rPr>
              <a:t> -v </a:t>
            </a:r>
            <a:r>
              <a:rPr lang="tr-TR" dirty="0" err="1" smtClean="0">
                <a:sym typeface="Calibri"/>
              </a:rPr>
              <a:t>grep</a:t>
            </a:r>
            <a:r>
              <a:rPr lang="tr-TR" dirty="0" smtClean="0">
                <a:sym typeface="Calibri"/>
              </a:rPr>
              <a:t> | </a:t>
            </a:r>
            <a:r>
              <a:rPr lang="tr-TR" dirty="0" err="1" smtClean="0">
                <a:sym typeface="Calibri"/>
              </a:rPr>
              <a:t>grep</a:t>
            </a:r>
            <a:r>
              <a:rPr lang="tr-TR" dirty="0" smtClean="0">
                <a:sym typeface="Calibri"/>
              </a:rPr>
              <a:t> '</a:t>
            </a:r>
            <a:r>
              <a:rPr lang="tr-TR" dirty="0" err="1" smtClean="0">
                <a:sym typeface="Calibri"/>
              </a:rPr>
              <a:t>kafka.Kafka</a:t>
            </a:r>
            <a:r>
              <a:rPr lang="tr-TR" dirty="0" smtClean="0">
                <a:sym typeface="Calibri"/>
              </a:rPr>
              <a:t>\|</a:t>
            </a:r>
            <a:r>
              <a:rPr lang="tr-TR" dirty="0" err="1" smtClean="0">
                <a:sym typeface="Calibri"/>
              </a:rPr>
              <a:t>QuorumPeerMain</a:t>
            </a:r>
            <a:r>
              <a:rPr lang="tr-TR" dirty="0" smtClean="0">
                <a:sym typeface="Calibri"/>
              </a:rPr>
              <a:t>' | </a:t>
            </a:r>
            <a:r>
              <a:rPr lang="tr-TR" dirty="0" err="1" smtClean="0">
                <a:sym typeface="Calibri"/>
              </a:rPr>
              <a:t>awk</a:t>
            </a:r>
            <a:r>
              <a:rPr lang="tr-TR" dirty="0" smtClean="0">
                <a:sym typeface="Calibri"/>
              </a:rPr>
              <a:t> '{</a:t>
            </a:r>
            <a:r>
              <a:rPr lang="tr-TR" dirty="0" err="1" smtClean="0">
                <a:sym typeface="Calibri"/>
              </a:rPr>
              <a:t>print</a:t>
            </a:r>
            <a:r>
              <a:rPr lang="tr-TR" dirty="0" smtClean="0">
                <a:sym typeface="Calibri"/>
              </a:rPr>
              <a:t> $2}' | </a:t>
            </a:r>
            <a:r>
              <a:rPr lang="tr-TR" dirty="0" err="1" smtClean="0">
                <a:sym typeface="Calibri"/>
              </a:rPr>
              <a:t>xargs</a:t>
            </a:r>
            <a:r>
              <a:rPr lang="tr-TR" dirty="0" smtClean="0">
                <a:sym typeface="Calibri"/>
              </a:rPr>
              <a:t> </a:t>
            </a:r>
            <a:r>
              <a:rPr lang="tr-TR" dirty="0" err="1" smtClean="0">
                <a:sym typeface="Calibri"/>
              </a:rPr>
              <a:t>kill</a:t>
            </a:r>
            <a:r>
              <a:rPr lang="tr-TR" dirty="0" smtClean="0">
                <a:sym typeface="Calibri"/>
              </a:rPr>
              <a:t> -9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tr-TR" dirty="0" smtClean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dirty="0" smtClean="0"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129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2846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810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dirty="0" err="1" smtClean="0"/>
              <a:t>kafka</a:t>
            </a:r>
            <a:r>
              <a:rPr lang="en-US" dirty="0" smtClean="0"/>
              <a:t> 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KafkaConsumer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consumer = </a:t>
            </a:r>
            <a:r>
              <a:rPr lang="en-US" dirty="0" err="1" smtClean="0"/>
              <a:t>KafkaConsumer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bootstrap_servers</a:t>
            </a:r>
            <a:r>
              <a:rPr lang="en-US" dirty="0" smtClean="0"/>
              <a:t>=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'127.0.0.1:9092',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auto_offset_reset</a:t>
            </a:r>
            <a:r>
              <a:rPr lang="en-US" dirty="0" smtClean="0"/>
              <a:t>=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'earliest',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value_deserializer</a:t>
            </a:r>
            <a:r>
              <a:rPr lang="en-US" dirty="0" smtClean="0"/>
              <a:t>=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bytes</a:t>
            </a:r>
            <a:r>
              <a:rPr lang="en-US" dirty="0" err="1" smtClean="0"/>
              <a:t>.decode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consumer.subscribe</a:t>
            </a:r>
            <a:r>
              <a:rPr lang="en-US" dirty="0" smtClean="0"/>
              <a:t>([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'test'</a:t>
            </a:r>
            <a:r>
              <a:rPr lang="en-US" dirty="0" smtClean="0"/>
              <a:t>])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 smtClean="0"/>
              <a:t>message 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dirty="0" smtClean="0"/>
              <a:t>consumer: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 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"topic={} partition={} offset={} key={} value={}"</a:t>
            </a:r>
            <a:r>
              <a:rPr lang="en-US" dirty="0" smtClean="0"/>
              <a:t>.format(</a:t>
            </a:r>
            <a:r>
              <a:rPr lang="en-US" dirty="0" err="1" smtClean="0"/>
              <a:t>message.topic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message.partition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 smtClean="0"/>
              <a:t>message.offset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 smtClean="0"/>
              <a:t>message.key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dirty="0" err="1" smtClean="0"/>
              <a:t>message.value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)</a:t>
            </a:r>
            <a:br>
              <a:rPr lang="en-US" dirty="0" smtClean="0"/>
            </a:br>
            <a:endParaRPr lang="en-US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dirty="0" err="1" smtClean="0"/>
              <a:t>kafka</a:t>
            </a:r>
            <a:r>
              <a:rPr lang="en-US" dirty="0" smtClean="0"/>
              <a:t> 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KafkaProducer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smtClean="0"/>
              <a:t>time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producer = </a:t>
            </a:r>
            <a:r>
              <a:rPr lang="en-US" dirty="0" err="1" smtClean="0"/>
              <a:t>KafkaProducer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bootstrap_servers</a:t>
            </a:r>
            <a:r>
              <a:rPr lang="en-US" dirty="0" smtClean="0"/>
              <a:t>=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'127.0.0.1:9092',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value_serializer</a:t>
            </a:r>
            <a:r>
              <a:rPr lang="en-US" dirty="0" smtClean="0"/>
              <a:t>=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str</a:t>
            </a:r>
            <a:r>
              <a:rPr lang="en-US" dirty="0" err="1" smtClean="0"/>
              <a:t>.encode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range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100000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producer.send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'test', 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str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time.sleep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"Producer ended"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8979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org.apache.kafka.clients.consumer.ConsumerConfig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org.apache.kafka.clients.consumer.ConsumerRecords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org.apache.kafka.clients.consumer.KafkaConsumer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org.apache.kafka.common.serialization.StringDeserializer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java.util.Collections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dirty="0" err="1" smtClean="0"/>
              <a:t>java.util.Properties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lang="en-US" dirty="0" smtClean="0"/>
              <a:t>Consumer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public static void main</a:t>
            </a:r>
            <a:r>
              <a:rPr lang="en-US" dirty="0" smtClean="0"/>
              <a:t>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        Properties props =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dirty="0" smtClean="0"/>
              <a:t>Properties()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props.put</a:t>
            </a:r>
            <a:r>
              <a:rPr lang="en-US" dirty="0" smtClean="0"/>
              <a:t>(</a:t>
            </a:r>
            <a:r>
              <a:rPr lang="en-US" dirty="0" err="1" smtClean="0"/>
              <a:t>ConsumerConfig.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BOOTSTRAP_SERVERS_CONFIG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"127.0.0.1:9092"</a:t>
            </a:r>
            <a:r>
              <a:rPr lang="en-US" dirty="0" smtClean="0"/>
              <a:t>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props.put</a:t>
            </a:r>
            <a:r>
              <a:rPr lang="en-US" dirty="0" smtClean="0"/>
              <a:t>(</a:t>
            </a:r>
            <a:r>
              <a:rPr lang="en-US" dirty="0" err="1" smtClean="0"/>
              <a:t>ConsumerConfig.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GROUP_ID_CONFIG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"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KafkaExampleConsumer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dirty="0" smtClean="0"/>
              <a:t>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props.put</a:t>
            </a:r>
            <a:r>
              <a:rPr lang="en-US" dirty="0" smtClean="0"/>
              <a:t>(</a:t>
            </a:r>
            <a:r>
              <a:rPr lang="en-US" dirty="0" err="1" smtClean="0"/>
              <a:t>ConsumerConfig.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KEY_DESERIALIZER_CLASS_CONFIG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 smtClean="0"/>
              <a:t>StringDeserializer.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-US" dirty="0" err="1" smtClean="0"/>
              <a:t>.getName</a:t>
            </a:r>
            <a:r>
              <a:rPr lang="en-US" dirty="0" smtClean="0"/>
              <a:t>())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props.put</a:t>
            </a:r>
            <a:r>
              <a:rPr lang="en-US" dirty="0" smtClean="0"/>
              <a:t>(</a:t>
            </a:r>
            <a:r>
              <a:rPr lang="en-US" dirty="0" err="1" smtClean="0"/>
              <a:t>ConsumerConfig.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VALUE_DESERIALIZER_CLASS_CONFIG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 smtClean="0"/>
              <a:t>StringDeserializer.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-US" dirty="0" err="1" smtClean="0"/>
              <a:t>.getName</a:t>
            </a:r>
            <a:r>
              <a:rPr lang="en-US" dirty="0" smtClean="0"/>
              <a:t>())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KafkaConsumer</a:t>
            </a:r>
            <a:r>
              <a:rPr lang="en-US" dirty="0" smtClean="0"/>
              <a:t> consumer =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dirty="0" err="1" smtClean="0"/>
              <a:t>KafkaConsumer</a:t>
            </a:r>
            <a:r>
              <a:rPr lang="en-US" dirty="0" smtClean="0"/>
              <a:t>&lt;String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smtClean="0"/>
              <a:t>String&gt;(props)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err="1" smtClean="0"/>
              <a:t>consumer.subscribe</a:t>
            </a:r>
            <a:r>
              <a:rPr lang="en-US" dirty="0" smtClean="0"/>
              <a:t>(</a:t>
            </a:r>
            <a:r>
              <a:rPr lang="en-US" dirty="0" err="1" smtClean="0"/>
              <a:t>Collections.</a:t>
            </a:r>
            <a:r>
              <a:rPr lang="en-US" i="1" dirty="0" err="1" smtClean="0">
                <a:effectLst/>
              </a:rPr>
              <a:t>singletonList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"test"</a:t>
            </a:r>
            <a:r>
              <a:rPr lang="en-US" dirty="0" smtClean="0"/>
              <a:t>))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while 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lang="en-US" dirty="0" err="1" smtClean="0"/>
              <a:t>ConsumerRecords</a:t>
            </a:r>
            <a:r>
              <a:rPr lang="en-US" dirty="0" smtClean="0"/>
              <a:t>&lt;Long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smtClean="0"/>
              <a:t>String&gt; </a:t>
            </a:r>
            <a:r>
              <a:rPr lang="en-US" dirty="0" err="1" smtClean="0"/>
              <a:t>consumerRecords</a:t>
            </a:r>
            <a:r>
              <a:rPr lang="en-US" dirty="0" smtClean="0"/>
              <a:t> = </a:t>
            </a:r>
            <a:r>
              <a:rPr lang="en-US" dirty="0" err="1" smtClean="0"/>
              <a:t>consumer.poll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1000</a:t>
            </a:r>
            <a:r>
              <a:rPr lang="en-US" dirty="0" smtClean="0"/>
              <a:t>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 smtClean="0"/>
              <a:t>consumerRecords.forEach</a:t>
            </a:r>
            <a:r>
              <a:rPr lang="en-US" dirty="0" smtClean="0"/>
              <a:t>(record -&gt; {</a:t>
            </a:r>
            <a:br>
              <a:rPr lang="en-US" dirty="0" smtClean="0"/>
            </a:br>
            <a:r>
              <a:rPr lang="en-US" dirty="0" smtClean="0"/>
              <a:t>                </a:t>
            </a:r>
            <a:r>
              <a:rPr lang="en-US" dirty="0" err="1" smtClean="0"/>
              <a:t>System.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dirty="0" err="1" smtClean="0"/>
              <a:t>.printf</a:t>
            </a:r>
            <a:r>
              <a:rPr lang="en-US" dirty="0" smtClean="0"/>
              <a:t>(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"topic=%s key=%d partition=%d offset=%d value=%s  \n",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 err="1" smtClean="0"/>
              <a:t>record.topic</a:t>
            </a:r>
            <a:r>
              <a:rPr lang="en-US" dirty="0" smtClean="0"/>
              <a:t>()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dirty="0" err="1" smtClean="0"/>
              <a:t>record.key</a:t>
            </a:r>
            <a:r>
              <a:rPr lang="en-US" dirty="0" smtClean="0"/>
              <a:t>()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 err="1" smtClean="0"/>
              <a:t>record.partition</a:t>
            </a:r>
            <a:r>
              <a:rPr lang="en-US" dirty="0" smtClean="0"/>
              <a:t>()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 smtClean="0"/>
              <a:t>record.offset</a:t>
            </a:r>
            <a:r>
              <a:rPr lang="en-US" dirty="0" smtClean="0"/>
              <a:t>()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 smtClean="0"/>
              <a:t>record.value</a:t>
            </a:r>
            <a:r>
              <a:rPr lang="en-US" dirty="0" smtClean="0"/>
              <a:t>())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smtClean="0"/>
              <a:t>})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 smtClean="0"/>
              <a:t>consumer.commitAsync</a:t>
            </a:r>
            <a:r>
              <a:rPr lang="en-US" dirty="0" smtClean="0"/>
              <a:t>()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61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8181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0146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r>
              <a:rPr lang="en-US" dirty="0" smtClean="0"/>
              <a:t>Open the 9 </a:t>
            </a:r>
            <a:r>
              <a:rPr lang="en-US" dirty="0" err="1" smtClean="0"/>
              <a:t>slideon</a:t>
            </a:r>
            <a:r>
              <a:rPr lang="en-US" dirty="0" smtClean="0"/>
              <a:t> X Axis it is shown numerical values of iteration, what does it mean? </a:t>
            </a:r>
            <a:endParaRPr lang="ru-RU" dirty="0" smtClean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r>
              <a:rPr lang="en-US" dirty="0" smtClean="0"/>
              <a:t>You can consider in as a time, we split each day by 4 </a:t>
            </a:r>
            <a:r>
              <a:rPr lang="en-US" dirty="0" err="1" smtClean="0"/>
              <a:t>itetations</a:t>
            </a:r>
            <a:r>
              <a:rPr lang="en-US" dirty="0" smtClean="0"/>
              <a:t> and here is about 1 week of simulation </a:t>
            </a:r>
            <a:endParaRPr lang="ru-RU" dirty="0" smtClean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endParaRPr lang="ru-RU" dirty="0" smtClean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r>
              <a:rPr lang="en-US" dirty="0" smtClean="0"/>
              <a:t>how did you collect </a:t>
            </a:r>
            <a:r>
              <a:rPr lang="en-US" dirty="0" err="1" smtClean="0"/>
              <a:t>datas</a:t>
            </a:r>
            <a:r>
              <a:rPr lang="en-US" dirty="0" smtClean="0"/>
              <a:t> and what it size??</a:t>
            </a:r>
            <a:endParaRPr lang="ru-RU" dirty="0" smtClean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r>
              <a:rPr lang="en-US" dirty="0" smtClean="0"/>
              <a:t>we collected data with our own data </a:t>
            </a:r>
            <a:r>
              <a:rPr lang="en-US" dirty="0" err="1" smtClean="0"/>
              <a:t>colleection</a:t>
            </a:r>
            <a:r>
              <a:rPr lang="en-US" dirty="0" smtClean="0"/>
              <a:t> system, we call it </a:t>
            </a:r>
            <a:r>
              <a:rPr lang="en-US" dirty="0" err="1" smtClean="0"/>
              <a:t>osn</a:t>
            </a:r>
            <a:r>
              <a:rPr lang="en-US" dirty="0" smtClean="0"/>
              <a:t> Crawler, it is distributed system that can </a:t>
            </a:r>
            <a:r>
              <a:rPr lang="en-US" dirty="0" err="1" smtClean="0"/>
              <a:t>effectivly</a:t>
            </a:r>
            <a:r>
              <a:rPr lang="en-US" dirty="0" smtClean="0"/>
              <a:t> collect data from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osn</a:t>
            </a:r>
            <a:r>
              <a:rPr lang="en-US" dirty="0" smtClean="0"/>
              <a:t> for example </a:t>
            </a:r>
            <a:r>
              <a:rPr lang="en-US" dirty="0" err="1" smtClean="0"/>
              <a:t>vk.com</a:t>
            </a:r>
            <a:r>
              <a:rPr lang="en-US" dirty="0" smtClean="0"/>
              <a:t>, twitter, </a:t>
            </a:r>
            <a:r>
              <a:rPr lang="en-US" dirty="0" err="1" smtClean="0"/>
              <a:t>instagram</a:t>
            </a:r>
            <a:r>
              <a:rPr lang="en-US" dirty="0" smtClean="0"/>
              <a:t>, if you </a:t>
            </a:r>
            <a:r>
              <a:rPr lang="en-US" dirty="0" err="1" smtClean="0"/>
              <a:t>intresting</a:t>
            </a:r>
            <a:r>
              <a:rPr lang="en-US" dirty="0" smtClean="0"/>
              <a:t> we can discuss it more at coffee break in more </a:t>
            </a:r>
            <a:r>
              <a:rPr lang="en-US" dirty="0" err="1" smtClean="0"/>
              <a:t>detaled</a:t>
            </a:r>
            <a:endParaRPr lang="ru-RU" dirty="0" smtClean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endParaRPr lang="ru-RU" dirty="0" smtClean="0"/>
          </a:p>
          <a:p>
            <a:pPr marL="0" marR="0" lvl="0" indent="0" algn="l" rtl="0">
              <a:spcBef>
                <a:spcPts val="0"/>
              </a:spcBef>
              <a:buClr>
                <a:srgbClr val="222222"/>
              </a:buClr>
              <a:buSzPct val="25000"/>
              <a:buFont typeface="Arial"/>
              <a:buNone/>
            </a:pPr>
            <a:endParaRPr dirty="0"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There are</a:t>
            </a:r>
            <a:r>
              <a:rPr lang="en-US" sz="12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lot of </a:t>
            </a:r>
            <a:r>
              <a:rPr lang="en-US" sz="1200" b="0" i="0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stydies</a:t>
            </a:r>
            <a:r>
              <a:rPr lang="en-US" sz="12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that </a:t>
            </a:r>
            <a:r>
              <a:rPr lang="en-US" sz="1200" b="0" i="0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discribes</a:t>
            </a:r>
            <a:r>
              <a:rPr lang="en-US" sz="12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information </a:t>
            </a:r>
            <a:r>
              <a:rPr lang="en-US" sz="1200" dirty="0" smtClean="0"/>
              <a:t>spreading</a:t>
            </a:r>
            <a:r>
              <a:rPr lang="ru-RU" sz="1200" dirty="0" smtClean="0"/>
              <a:t> </a:t>
            </a:r>
            <a:r>
              <a:rPr lang="en-US" sz="1200" dirty="0" smtClean="0"/>
              <a:t>in </a:t>
            </a:r>
            <a:r>
              <a:rPr lang="en-US" sz="1200" dirty="0" err="1" smtClean="0"/>
              <a:t>osn</a:t>
            </a:r>
            <a:r>
              <a:rPr lang="en-US" sz="1200" dirty="0" smtClean="0"/>
              <a:t>,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but</a:t>
            </a:r>
            <a:r>
              <a:rPr lang="en-US" sz="12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its not takes into account interaction between network structure changes and </a:t>
            </a:r>
            <a:r>
              <a:rPr lang="en-US" sz="1200" dirty="0" smtClean="0"/>
              <a:t>dynamics information spreading</a:t>
            </a:r>
            <a:r>
              <a:rPr lang="ru-RU" sz="1200" dirty="0" smtClean="0"/>
              <a:t> 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200" dirty="0" smtClean="0"/>
              <a:t>And we decided To assess the effectiveness of information spreading in </a:t>
            </a:r>
            <a:r>
              <a:rPr lang="en-US" sz="1200" b="1" dirty="0" smtClean="0"/>
              <a:t>dynamically reorganizing </a:t>
            </a:r>
            <a:r>
              <a:rPr lang="en-US" sz="1200" dirty="0" smtClean="0"/>
              <a:t>social networks</a:t>
            </a:r>
            <a:endParaRPr lang="en-US" sz="1050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~ 30 sec</a:t>
            </a: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577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5316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17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Zookeeper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you start this before Kafka.  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ZooKeeper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used for managing, coordinating Kafka broker. So each node in the cluster knows when a new broker joined, a Broker died, a topic was removed or a topic was added,</a:t>
            </a:r>
            <a:endParaRPr lang="ru-RU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Producers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consume the data feed and send it to Kafka for distribution to consumers.</a:t>
            </a:r>
            <a:r>
              <a:rPr lang="ru-RU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Consumers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applications that subscribe to 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topics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; for example, a custom application or any of the products listed at the bottom of this post.</a:t>
            </a:r>
          </a:p>
          <a:p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Brokers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workers that take data from the producers and send it to the consumers. They handle replication as well.</a:t>
            </a:r>
          </a:p>
          <a:p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Partitions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the physical divisions of a topic, as shown in the graphic below. They are used for redundancy as partitions are spread over different storage servers.</a:t>
            </a:r>
            <a:endParaRPr lang="ru-RU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Topics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– categories for messages. They could be something like “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twitter_messages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 or “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vk_messages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”.</a:t>
            </a:r>
            <a:endParaRPr lang="ru-RU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en-US" sz="12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can be noticed that for one topic, partitions can be located on different brokers to archive concurrent reading</a:t>
            </a:r>
            <a:endParaRPr lang="en-US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691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6826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1200" b="1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1" i="0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оффеста</a:t>
            </a:r>
            <a:r>
              <a:rPr lang="ru-RU" sz="12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нужен для реализации различных типов семантики: раз </a:t>
            </a:r>
            <a:r>
              <a:rPr lang="en-US" sz="12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exactly once, </a:t>
            </a:r>
            <a:r>
              <a:rPr lang="en-US" sz="1200" b="1" i="0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atleast</a:t>
            </a:r>
            <a:r>
              <a:rPr lang="en-US" sz="12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once</a:t>
            </a: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0767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4354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71600" y="6132446"/>
            <a:ext cx="6400799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/>
          <p:nvPr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 descr="ITMO_logo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4892" y="569652"/>
            <a:ext cx="4094212" cy="29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371600" y="3901767"/>
            <a:ext cx="6400799" cy="94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1371600" y="4849605"/>
            <a:ext cx="6400799" cy="617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>
                <a:solidFill>
                  <a:schemeClr val="lt1"/>
                </a:solidFill>
              </a:rPr>
              <a:t>‹#›</a:t>
            </a:fld>
            <a:endParaRPr lang="ru-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Ckfql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2346582"/>
            <a:ext cx="4038598" cy="3779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648200" y="2346582"/>
            <a:ext cx="4038598" cy="3779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457200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3"/>
          </p:nvPr>
        </p:nvSpPr>
        <p:spPr>
          <a:xfrm>
            <a:off x="3276148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4"/>
          </p:nvPr>
        </p:nvSpPr>
        <p:spPr>
          <a:xfrm>
            <a:off x="6097917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5"/>
          </p:nvPr>
        </p:nvSpPr>
        <p:spPr>
          <a:xfrm>
            <a:off x="3275816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6"/>
          </p:nvPr>
        </p:nvSpPr>
        <p:spPr>
          <a:xfrm>
            <a:off x="6085705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7"/>
          </p:nvPr>
        </p:nvSpPr>
        <p:spPr>
          <a:xfrm>
            <a:off x="457200" y="4426296"/>
            <a:ext cx="4038598" cy="1699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8"/>
          </p:nvPr>
        </p:nvSpPr>
        <p:spPr>
          <a:xfrm>
            <a:off x="4648200" y="4426296"/>
            <a:ext cx="4038598" cy="1699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199" y="2346582"/>
            <a:ext cx="5018388" cy="3924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2"/>
          </p:nvPr>
        </p:nvSpPr>
        <p:spPr>
          <a:xfrm>
            <a:off x="5659437" y="2360173"/>
            <a:ext cx="3036563" cy="389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6132446"/>
            <a:ext cx="6400799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16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Font typeface="Arial"/>
              <a:buNone/>
              <a:defRPr sz="2000" b="0" i="0" u="none" strike="noStrike" cap="none">
                <a:solidFill>
                  <a:srgbClr val="888CC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Shape 26" descr="ITMO_logo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4892" y="1772816"/>
            <a:ext cx="4094212" cy="29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 descr="ITMO_log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479550" cy="9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65695" y="3429000"/>
            <a:ext cx="5965825" cy="220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43139" y="1236508"/>
            <a:ext cx="2713243" cy="21924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инал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 descr="ITMO_logo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8182" y="524529"/>
            <a:ext cx="2267633" cy="16531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3716939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199" y="2346582"/>
            <a:ext cx="5018388" cy="3924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5659437" y="2346325"/>
            <a:ext cx="3027362" cy="1885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3"/>
          </p:nvPr>
        </p:nvSpPr>
        <p:spPr>
          <a:xfrm>
            <a:off x="5659437" y="4384675"/>
            <a:ext cx="3027362" cy="1885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1236662"/>
            <a:ext cx="8229600" cy="8270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6273932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2328175"/>
            <a:ext cx="6273932" cy="3797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0" name="Shape 60" descr="слоган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9542" y="5076407"/>
            <a:ext cx="2412864" cy="17999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457200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3"/>
          </p:nvPr>
        </p:nvSpPr>
        <p:spPr>
          <a:xfrm>
            <a:off x="3276148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4"/>
          </p:nvPr>
        </p:nvSpPr>
        <p:spPr>
          <a:xfrm>
            <a:off x="6097917" y="2346325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5"/>
          </p:nvPr>
        </p:nvSpPr>
        <p:spPr>
          <a:xfrm>
            <a:off x="457200" y="4432114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6"/>
          </p:nvPr>
        </p:nvSpPr>
        <p:spPr>
          <a:xfrm>
            <a:off x="3276148" y="4432114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7"/>
          </p:nvPr>
        </p:nvSpPr>
        <p:spPr>
          <a:xfrm>
            <a:off x="6097917" y="4432114"/>
            <a:ext cx="2588882" cy="1417407"/>
          </a:xfrm>
          <a:prstGeom prst="round1Rect">
            <a:avLst>
              <a:gd name="adj" fmla="val 37649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8"/>
          </p:nvPr>
        </p:nvSpPr>
        <p:spPr>
          <a:xfrm>
            <a:off x="3275816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9"/>
          </p:nvPr>
        </p:nvSpPr>
        <p:spPr>
          <a:xfrm>
            <a:off x="6085705" y="386556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3"/>
          </p:nvPr>
        </p:nvSpPr>
        <p:spPr>
          <a:xfrm>
            <a:off x="457200" y="596368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4"/>
          </p:nvPr>
        </p:nvSpPr>
        <p:spPr>
          <a:xfrm>
            <a:off x="3275816" y="596368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5"/>
          </p:nvPr>
        </p:nvSpPr>
        <p:spPr>
          <a:xfrm>
            <a:off x="6085705" y="5963682"/>
            <a:ext cx="2589213" cy="358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030767" y="247516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88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030767" y="439283"/>
            <a:ext cx="465603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-RU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791394"/>
          </a:xfrm>
          <a:prstGeom prst="rect">
            <a:avLst/>
          </a:prstGeom>
          <a:solidFill>
            <a:srgbClr val="0230A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" name="Shape 44" descr="ITMO_logo3.png"/>
          <p:cNvPicPr preferRelativeResize="0"/>
          <p:nvPr/>
        </p:nvPicPr>
        <p:blipFill rotWithShape="1">
          <a:blip r:embed="rId9">
            <a:alphaModFix/>
          </a:blip>
          <a:srcRect r="3883"/>
          <a:stretch/>
        </p:blipFill>
        <p:spPr>
          <a:xfrm>
            <a:off x="0" y="-52065"/>
            <a:ext cx="3322161" cy="9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1236508"/>
            <a:ext cx="8229600" cy="827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88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-865050" y="551216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-RU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hyperlink" Target="https://cwiki.apache.org/confluence/display/KAFKA/Clients#Clients-Perl" TargetMode="External"/><Relationship Id="rId12" Type="http://schemas.openxmlformats.org/officeDocument/2006/relationships/hyperlink" Target="https://cwiki.apache.org/confluence/display/KAFKA/Clients#Clients-PHP" TargetMode="External"/><Relationship Id="rId13" Type="http://schemas.openxmlformats.org/officeDocument/2006/relationships/hyperlink" Target="https://cwiki.apache.org/confluence/display/KAFKA/Clients#Clients-Rust" TargetMode="External"/><Relationship Id="rId14" Type="http://schemas.openxmlformats.org/officeDocument/2006/relationships/hyperlink" Target="https://cwiki.apache.org/confluence/display/KAFKA/Clients#Clients-Clojure.1" TargetMode="External"/><Relationship Id="rId15" Type="http://schemas.openxmlformats.org/officeDocument/2006/relationships/hyperlink" Target="https://cwiki.apache.org/confluence/display/KAFKA/Clients#Clients-Swif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wiki.apache.org/confluence/display/KAFKA/Clients#Clients-C/C++" TargetMode="External"/><Relationship Id="rId4" Type="http://schemas.openxmlformats.org/officeDocument/2006/relationships/hyperlink" Target="https://cwiki.apache.org/confluence/display/KAFKA/Clients#Clients-Python" TargetMode="External"/><Relationship Id="rId5" Type="http://schemas.openxmlformats.org/officeDocument/2006/relationships/hyperlink" Target="https://cwiki.apache.org/confluence/display/KAFKA/Clients#Clients-Go(AKAgolang)" TargetMode="External"/><Relationship Id="rId6" Type="http://schemas.openxmlformats.org/officeDocument/2006/relationships/hyperlink" Target="https://cwiki.apache.org/confluence/display/KAFKA/Clients#Clients-Erlang" TargetMode="External"/><Relationship Id="rId7" Type="http://schemas.openxmlformats.org/officeDocument/2006/relationships/hyperlink" Target="https://cwiki.apache.org/confluence/display/KAFKA/Clients#Clients-.NET" TargetMode="External"/><Relationship Id="rId8" Type="http://schemas.openxmlformats.org/officeDocument/2006/relationships/hyperlink" Target="https://cwiki.apache.org/confluence/display/KAFKA/Clients#Clients-Clojure" TargetMode="External"/><Relationship Id="rId9" Type="http://schemas.openxmlformats.org/officeDocument/2006/relationships/hyperlink" Target="https://cwiki.apache.org/confluence/display/KAFKA/Clients#Clients-Ruby" TargetMode="External"/><Relationship Id="rId10" Type="http://schemas.openxmlformats.org/officeDocument/2006/relationships/hyperlink" Target="https://cwiki.apache.org/confluence/display/KAFKA/Clients#Clients-Node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_source" TargetMode="External"/><Relationship Id="rId4" Type="http://schemas.openxmlformats.org/officeDocument/2006/relationships/hyperlink" Target="https://en.wikipedia.org/wiki/Stream_processing" TargetMode="External"/><Relationship Id="rId5" Type="http://schemas.openxmlformats.org/officeDocument/2006/relationships/hyperlink" Target="https://en.wikipedia.org/wiki/Apache_Software_Foundation" TargetMode="External"/><Relationship Id="rId6" Type="http://schemas.openxmlformats.org/officeDocument/2006/relationships/hyperlink" Target="https://en.wikipedia.org/wiki/Scala_(programming_language)" TargetMode="External"/><Relationship Id="rId7" Type="http://schemas.openxmlformats.org/officeDocument/2006/relationships/hyperlink" Target="https://en.wikipedia.org/wiki/Java_(programming_language)" TargetMode="External"/><Relationship Id="rId8" Type="http://schemas.openxmlformats.org/officeDocument/2006/relationships/image" Target="../media/image5.tiff"/><Relationship Id="rId9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1371600" y="5839097"/>
            <a:ext cx="6400799" cy="5981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dirty="0" smtClean="0"/>
              <a:t>Saint Petersburg</a:t>
            </a:r>
            <a:r>
              <a:rPr lang="ru-RU" dirty="0" smtClean="0"/>
              <a:t>, </a:t>
            </a:r>
            <a:r>
              <a:rPr lang="en-US" dirty="0" smtClean="0"/>
              <a:t>Finland</a:t>
            </a:r>
            <a:r>
              <a:rPr lang="ru-RU" sz="1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ru-RU" dirty="0"/>
              <a:t>7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71600" y="3665237"/>
            <a:ext cx="6400799" cy="94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r>
              <a:rPr lang="en-US" sz="2800" dirty="0" smtClean="0"/>
              <a:t>Apache Kafka</a:t>
            </a:r>
            <a:endParaRPr lang="ru-RU" sz="2800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162594" y="4654362"/>
            <a:ext cx="6609805" cy="617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dirty="0"/>
          </a:p>
          <a:p>
            <a:r>
              <a:rPr lang="en-US" dirty="0" smtClean="0"/>
              <a:t>Max </a:t>
            </a:r>
            <a:r>
              <a:rPr lang="en-US" dirty="0" err="1"/>
              <a:t>Petrov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i="1" dirty="0" smtClean="0"/>
              <a:t>ITMO </a:t>
            </a:r>
            <a:r>
              <a:rPr lang="en-US" i="1" dirty="0"/>
              <a:t>University, Saint Petersburg, Russia</a:t>
            </a:r>
            <a:endParaRPr lang="ru-RU" dirty="0"/>
          </a:p>
          <a:p>
            <a:r>
              <a:rPr lang="en-US" i="1" dirty="0" smtClean="0"/>
              <a:t>max93petrov@gmail.com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10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871500" y="684467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Download and extract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17333"/>
            <a:ext cx="8712200" cy="1221117"/>
          </a:xfrm>
          <a:prstGeom prst="rect">
            <a:avLst/>
          </a:prstGeom>
        </p:spPr>
      </p:pic>
      <p:sp>
        <p:nvSpPr>
          <p:cNvPr id="8" name="Shape 118"/>
          <p:cNvSpPr txBox="1"/>
          <p:nvPr/>
        </p:nvSpPr>
        <p:spPr>
          <a:xfrm>
            <a:off x="1856002" y="3406431"/>
            <a:ext cx="5502600" cy="679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Configuration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086365"/>
            <a:ext cx="91054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Change parameters:</a:t>
            </a:r>
          </a:p>
          <a:p>
            <a:pPr algn="ctr"/>
            <a:endParaRPr lang="en-US" sz="2000" dirty="0" smtClean="0"/>
          </a:p>
          <a:p>
            <a:pPr algn="ctr"/>
            <a:r>
              <a:rPr lang="it-IT" sz="2000" dirty="0" err="1"/>
              <a:t>listeners</a:t>
            </a:r>
            <a:r>
              <a:rPr lang="it-IT" sz="2000" dirty="0"/>
              <a:t>=PLAINTEXT://</a:t>
            </a:r>
            <a:r>
              <a:rPr lang="it-IT" sz="2000" dirty="0" smtClean="0"/>
              <a:t>127.0.0.1:9092</a:t>
            </a:r>
            <a:endParaRPr lang="en-US" sz="2000" dirty="0" smtClean="0"/>
          </a:p>
          <a:p>
            <a:pPr algn="ctr"/>
            <a:r>
              <a:rPr lang="en-US" sz="2000" dirty="0" err="1" smtClean="0"/>
              <a:t>advertised.listeners</a:t>
            </a:r>
            <a:r>
              <a:rPr lang="en-US" sz="2000" dirty="0" smtClean="0"/>
              <a:t>=PLAINTEXT</a:t>
            </a:r>
            <a:r>
              <a:rPr lang="en-US" sz="2000" dirty="0"/>
              <a:t>://</a:t>
            </a:r>
            <a:r>
              <a:rPr lang="en-US" sz="2000" dirty="0" smtClean="0"/>
              <a:t>127.0.0.1:9092</a:t>
            </a:r>
          </a:p>
          <a:p>
            <a:pPr algn="ctr"/>
            <a:r>
              <a:rPr lang="en-US" sz="2000" dirty="0" err="1"/>
              <a:t>zookeeper.connect</a:t>
            </a:r>
            <a:r>
              <a:rPr lang="en-US" sz="2000" dirty="0"/>
              <a:t>=127.0.0.1:2181</a:t>
            </a:r>
            <a:br>
              <a:rPr lang="en-US" sz="2000" dirty="0"/>
            </a:br>
            <a:endParaRPr lang="en-US" sz="2000" dirty="0" smtClean="0"/>
          </a:p>
          <a:p>
            <a:pPr algn="ctr"/>
            <a:r>
              <a:rPr lang="en-US" sz="2000" dirty="0"/>
              <a:t/>
            </a:r>
            <a:br>
              <a:rPr lang="en-US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301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11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" y="684467"/>
            <a:ext cx="9105482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smtClean="0">
                <a:solidFill>
                  <a:schemeClr val="dk2"/>
                </a:solidFill>
              </a:rPr>
              <a:t>Important </a:t>
            </a:r>
            <a:r>
              <a:rPr lang="en-US" sz="3000" b="1" dirty="0" smtClean="0">
                <a:solidFill>
                  <a:schemeClr val="dk2"/>
                </a:solidFill>
              </a:rPr>
              <a:t>configuration parameters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324100"/>
            <a:ext cx="6781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12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85900"/>
            <a:ext cx="6934200" cy="406400"/>
          </a:xfrm>
          <a:prstGeom prst="rect">
            <a:avLst/>
          </a:prstGeom>
        </p:spPr>
      </p:pic>
      <p:sp>
        <p:nvSpPr>
          <p:cNvPr id="14" name="Shape 118"/>
          <p:cNvSpPr txBox="1"/>
          <p:nvPr/>
        </p:nvSpPr>
        <p:spPr>
          <a:xfrm>
            <a:off x="0" y="766526"/>
            <a:ext cx="9144000" cy="6029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US" sz="3000" b="1" dirty="0">
                <a:solidFill>
                  <a:schemeClr val="dk2"/>
                </a:solidFill>
              </a:rPr>
              <a:t>R</a:t>
            </a:r>
            <a:r>
              <a:rPr lang="en-US" sz="3000" b="1" dirty="0" smtClean="0">
                <a:solidFill>
                  <a:schemeClr val="dk2"/>
                </a:solidFill>
              </a:rPr>
              <a:t>un</a:t>
            </a:r>
            <a:endParaRPr lang="ru-RU" sz="3000" b="1" dirty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6" name="Shape 118"/>
          <p:cNvSpPr txBox="1"/>
          <p:nvPr/>
        </p:nvSpPr>
        <p:spPr>
          <a:xfrm>
            <a:off x="-38517" y="2008755"/>
            <a:ext cx="9144000" cy="6029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sz="3000" b="1" dirty="0">
                <a:solidFill>
                  <a:schemeClr val="dk2"/>
                </a:solidFill>
              </a:rPr>
              <a:t>Default producer and consumer</a:t>
            </a:r>
            <a:endParaRPr lang="ru-RU" sz="3000" b="1" dirty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3" y="3047324"/>
            <a:ext cx="7645400" cy="4064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9" y="4371166"/>
            <a:ext cx="8166474" cy="11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13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err="1" smtClean="0">
                <a:solidFill>
                  <a:schemeClr val="dk2"/>
                </a:solidFill>
              </a:rPr>
              <a:t>Kafkatool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6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181"/>
            <a:ext cx="9144000" cy="50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smtClean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Clients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079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de-DE" sz="2400" dirty="0">
                <a:hlinkClick r:id="rId3"/>
              </a:rPr>
              <a:t>C/C++</a:t>
            </a:r>
            <a:r>
              <a:rPr lang="de-DE" sz="2400" dirty="0"/>
              <a:t>, </a:t>
            </a:r>
            <a:r>
              <a:rPr lang="de-DE" sz="2400" dirty="0">
                <a:hlinkClick r:id="rId4"/>
              </a:rPr>
              <a:t>Python</a:t>
            </a:r>
            <a:r>
              <a:rPr lang="de-DE" sz="2400" dirty="0"/>
              <a:t>, </a:t>
            </a:r>
            <a:r>
              <a:rPr lang="de-DE" sz="2400" dirty="0" smtClean="0">
                <a:hlinkClick r:id="rId5"/>
              </a:rPr>
              <a:t>Go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6"/>
              </a:rPr>
              <a:t>Erlang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7"/>
              </a:rPr>
              <a:t>.</a:t>
            </a:r>
            <a:r>
              <a:rPr lang="de-DE" sz="2400" dirty="0">
                <a:hlinkClick r:id="rId7"/>
              </a:rPr>
              <a:t>NET</a:t>
            </a:r>
            <a:r>
              <a:rPr lang="de-DE" sz="2400" dirty="0" smtClean="0"/>
              <a:t>, </a:t>
            </a:r>
            <a:r>
              <a:rPr lang="de-DE" sz="2400" dirty="0">
                <a:hlinkClick r:id="rId8"/>
              </a:rPr>
              <a:t>Clojure</a:t>
            </a:r>
            <a:r>
              <a:rPr lang="de-DE" sz="2400" dirty="0" smtClean="0"/>
              <a:t>,</a:t>
            </a:r>
          </a:p>
          <a:p>
            <a:pPr algn="ctr"/>
            <a:r>
              <a:rPr lang="de-DE" sz="2400" dirty="0" smtClean="0">
                <a:hlinkClick r:id="rId9"/>
              </a:rPr>
              <a:t>Ruby</a:t>
            </a:r>
            <a:r>
              <a:rPr lang="de-DE" sz="2400" dirty="0"/>
              <a:t>, </a:t>
            </a:r>
            <a:r>
              <a:rPr lang="de-DE" sz="2400" dirty="0" smtClean="0">
                <a:hlinkClick r:id="rId10"/>
              </a:rPr>
              <a:t>Node.js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11"/>
              </a:rPr>
              <a:t>Perl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12"/>
              </a:rPr>
              <a:t>PHP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13"/>
              </a:rPr>
              <a:t>Rust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14"/>
              </a:rPr>
              <a:t>Clojure</a:t>
            </a:r>
            <a:r>
              <a:rPr lang="de-DE" sz="2400" dirty="0" smtClean="0"/>
              <a:t>, </a:t>
            </a:r>
            <a:r>
              <a:rPr lang="de-DE" sz="2400" dirty="0" smtClean="0">
                <a:hlinkClick r:id="rId15"/>
              </a:rPr>
              <a:t>Swift</a:t>
            </a:r>
            <a:endParaRPr lang="de-DE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972402" y="3132209"/>
            <a:ext cx="33938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</a:t>
            </a:r>
            <a:r>
              <a:rPr lang="en-US" sz="2400" dirty="0" err="1" smtClean="0"/>
              <a:t>opensource</a:t>
            </a:r>
            <a:endParaRPr lang="en-US" sz="2400" dirty="0" smtClean="0"/>
          </a:p>
          <a:p>
            <a:pPr algn="ctr"/>
            <a:r>
              <a:rPr lang="en-US" sz="2800" dirty="0" smtClean="0"/>
              <a:t>Sync/asynchronous</a:t>
            </a:r>
            <a:r>
              <a:rPr lang="en-US" sz="2400" dirty="0" smtClean="0"/>
              <a:t> 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711057" y="5155446"/>
            <a:ext cx="684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Look at python, java, apache spark clients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168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smtClean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Python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-1084813" y="1659749"/>
            <a:ext cx="8802900" cy="5845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2000" dirty="0" smtClean="0"/>
              <a:t>Installation: pip </a:t>
            </a:r>
            <a:r>
              <a:rPr lang="en-US" sz="2000" dirty="0"/>
              <a:t>install </a:t>
            </a:r>
            <a:r>
              <a:rPr lang="en-US" sz="2000" dirty="0" err="1"/>
              <a:t>kafka</a:t>
            </a:r>
            <a:r>
              <a:rPr lang="en-US" sz="2000" dirty="0"/>
              <a:t>-</a:t>
            </a:r>
            <a:r>
              <a:rPr lang="en-US" sz="2000" dirty="0"/>
              <a:t>python</a:t>
            </a:r>
            <a:endParaRPr lang="de-DE" sz="2000" dirty="0"/>
          </a:p>
        </p:txBody>
      </p:sp>
      <p:sp>
        <p:nvSpPr>
          <p:cNvPr id="7" name="Shape 118"/>
          <p:cNvSpPr txBox="1"/>
          <p:nvPr/>
        </p:nvSpPr>
        <p:spPr>
          <a:xfrm>
            <a:off x="2510726" y="2876593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Producer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4" y="2552778"/>
            <a:ext cx="6083300" cy="1574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4" y="4271534"/>
            <a:ext cx="8026400" cy="2324100"/>
          </a:xfrm>
          <a:prstGeom prst="rect">
            <a:avLst/>
          </a:prstGeom>
        </p:spPr>
      </p:pic>
      <p:sp>
        <p:nvSpPr>
          <p:cNvPr id="12" name="Shape 118"/>
          <p:cNvSpPr txBox="1"/>
          <p:nvPr/>
        </p:nvSpPr>
        <p:spPr>
          <a:xfrm>
            <a:off x="2572718" y="5025448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bg1"/>
                </a:solidFill>
              </a:rPr>
              <a:t>Consumer</a:t>
            </a:r>
            <a:endParaRPr lang="ru-RU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smtClean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20249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Java consumer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079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endParaRPr lang="de-DE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9" y="2203602"/>
            <a:ext cx="8447115" cy="39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smtClean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Scala Spark Streaming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079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endParaRPr lang="de-DE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1546509"/>
            <a:ext cx="5293868" cy="5098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3987" y="3715480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Rdd</a:t>
            </a:r>
            <a:r>
              <a:rPr lang="en-US" dirty="0" smtClean="0"/>
              <a:t> to </a:t>
            </a:r>
            <a:r>
              <a:rPr lang="en-US" dirty="0" err="1" smtClean="0"/>
              <a:t>partiotion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11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smtClean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Multi-node cluster setup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0" y="1797743"/>
            <a:ext cx="3187700" cy="46824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de-DE" sz="1600" dirty="0" smtClean="0"/>
              <a:t>Resources: 192.168.13.{109,110}</a:t>
            </a:r>
            <a:r>
              <a:rPr lang="ru-RU" sz="1600" dirty="0" smtClean="0"/>
              <a:t> </a:t>
            </a:r>
            <a:r>
              <a:rPr lang="en-US" sz="1600" dirty="0" smtClean="0"/>
              <a:t>servers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Change parameters on each node:</a:t>
            </a:r>
            <a:endParaRPr lang="en-US" sz="1600" dirty="0" smtClean="0"/>
          </a:p>
          <a:p>
            <a:pPr algn="ctr"/>
            <a:r>
              <a:rPr lang="en-US" sz="1600" dirty="0" err="1" smtClean="0"/>
              <a:t>kafka</a:t>
            </a:r>
            <a:r>
              <a:rPr lang="en-US" sz="1600" dirty="0" smtClean="0"/>
              <a:t>/</a:t>
            </a:r>
            <a:r>
              <a:rPr lang="en-US" sz="1600" dirty="0" err="1" smtClean="0"/>
              <a:t>config</a:t>
            </a:r>
            <a:r>
              <a:rPr lang="en-US" sz="1600" dirty="0" smtClean="0"/>
              <a:t>/</a:t>
            </a:r>
            <a:r>
              <a:rPr lang="en-US" sz="1600" dirty="0" err="1" smtClean="0"/>
              <a:t>server.properties</a:t>
            </a:r>
            <a:r>
              <a:rPr lang="en-US" sz="1600" dirty="0" smtClean="0"/>
              <a:t> :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err="1"/>
              <a:t>broker.id</a:t>
            </a:r>
            <a:r>
              <a:rPr lang="en-US" sz="1600" dirty="0" smtClean="0"/>
              <a:t>={x</a:t>
            </a:r>
            <a:r>
              <a:rPr lang="en-US" sz="1600" dirty="0" smtClean="0"/>
              <a:t>}</a:t>
            </a:r>
          </a:p>
          <a:p>
            <a:pPr algn="ctr"/>
            <a:r>
              <a:rPr lang="en-US" sz="1600" dirty="0" smtClean="0"/>
              <a:t>listeners = </a:t>
            </a:r>
            <a:r>
              <a:rPr lang="en-US" sz="1600" dirty="0"/>
              <a:t>PLAINTEXT://{hostname}:9092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advertised.listeners</a:t>
            </a:r>
            <a:r>
              <a:rPr lang="en-US" sz="1600" dirty="0" smtClean="0"/>
              <a:t> </a:t>
            </a:r>
            <a:r>
              <a:rPr lang="en-US" sz="1600" dirty="0"/>
              <a:t>= PLAINTEXT://{hostname}:</a:t>
            </a:r>
            <a:r>
              <a:rPr lang="en-US" sz="1600" dirty="0" smtClean="0"/>
              <a:t>9092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zookeeper.connect</a:t>
            </a:r>
            <a:r>
              <a:rPr lang="en-US" sz="1600" dirty="0"/>
              <a:t> = {</a:t>
            </a:r>
            <a:r>
              <a:rPr lang="en-US" sz="1600" dirty="0" err="1"/>
              <a:t>zookeeper_endpoint</a:t>
            </a:r>
            <a:r>
              <a:rPr lang="en-US" sz="1600" dirty="0"/>
              <a:t>}:2181 </a:t>
            </a:r>
            <a:br>
              <a:rPr lang="en-US" sz="1600" dirty="0"/>
            </a:br>
            <a:r>
              <a:rPr lang="en-US" sz="1600" dirty="0"/>
              <a:t> </a:t>
            </a:r>
            <a:br>
              <a:rPr lang="en-US" sz="1600" dirty="0"/>
            </a:br>
            <a:endParaRPr lang="de-DE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99" y="1703538"/>
            <a:ext cx="6705600" cy="48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15533" y="2010564"/>
            <a:ext cx="8415600" cy="18626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ru-RU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ru-RU" sz="3200" b="1" dirty="0"/>
              <a:t> </a:t>
            </a:r>
            <a:r>
              <a:rPr lang="ru-RU" sz="3200" b="1" dirty="0" err="1"/>
              <a:t>you</a:t>
            </a:r>
            <a:r>
              <a:rPr lang="ru-RU" sz="3200" b="1" dirty="0"/>
              <a:t> </a:t>
            </a:r>
            <a:r>
              <a:rPr lang="ru-RU" sz="3200" b="1" dirty="0" err="1"/>
              <a:t>for</a:t>
            </a:r>
            <a:r>
              <a:rPr lang="ru-RU" sz="3200" b="1" dirty="0"/>
              <a:t> </a:t>
            </a:r>
            <a:r>
              <a:rPr lang="ru-RU" sz="3200" b="1" dirty="0" err="1"/>
              <a:t>your</a:t>
            </a:r>
            <a:r>
              <a:rPr lang="ru-RU" sz="3200" b="1" dirty="0"/>
              <a:t> </a:t>
            </a:r>
            <a:r>
              <a:rPr lang="ru-RU" sz="3200" b="1" dirty="0" err="1"/>
              <a:t>attention</a:t>
            </a:r>
            <a:r>
              <a:rPr lang="ru-RU" sz="3200" b="1" dirty="0" smtClean="0"/>
              <a:t>!</a:t>
            </a:r>
            <a:endParaRPr lang="en-US" sz="3200" b="1" dirty="0" smtClean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1" dirty="0" smtClean="0"/>
              <a:t>Questions?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3200" b="1" dirty="0" smtClean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1" dirty="0" smtClean="0"/>
              <a:t>Code:</a:t>
            </a:r>
            <a:r>
              <a:rPr lang="en-US" sz="3200" b="1" dirty="0"/>
              <a:t> </a:t>
            </a:r>
            <a:r>
              <a:rPr lang="en-US" sz="3200" b="1" dirty="0" smtClean="0"/>
              <a:t>https</a:t>
            </a:r>
            <a:r>
              <a:rPr lang="en-US" sz="3200" b="1" dirty="0"/>
              <a:t>://</a:t>
            </a:r>
            <a:r>
              <a:rPr lang="en-US" sz="3200" b="1" dirty="0" err="1"/>
              <a:t>github.com</a:t>
            </a:r>
            <a:r>
              <a:rPr lang="en-US" sz="3200" b="1" dirty="0"/>
              <a:t>/</a:t>
            </a:r>
            <a:r>
              <a:rPr lang="en-US" sz="3200" b="1" dirty="0" err="1"/>
              <a:t>vipmax</a:t>
            </a:r>
            <a:r>
              <a:rPr lang="en-US" sz="3200" b="1" dirty="0"/>
              <a:t>/</a:t>
            </a:r>
            <a:r>
              <a:rPr lang="en-US" sz="3200" b="1" dirty="0" err="1"/>
              <a:t>kafka_keynotes</a:t>
            </a:r>
            <a:endParaRPr lang="ru-RU" sz="3200" b="1" dirty="0"/>
          </a:p>
        </p:txBody>
      </p:sp>
      <p:sp>
        <p:nvSpPr>
          <p:cNvPr id="191" name="Shape 191"/>
          <p:cNvSpPr txBox="1"/>
          <p:nvPr/>
        </p:nvSpPr>
        <p:spPr>
          <a:xfrm>
            <a:off x="2460239" y="4540681"/>
            <a:ext cx="2974196" cy="1792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sz="2400" dirty="0"/>
          </a:p>
          <a:p>
            <a:pPr lvl="0" algn="ctr">
              <a:spcBef>
                <a:spcPts val="0"/>
              </a:spcBef>
              <a:buNone/>
            </a:pPr>
            <a:r>
              <a:rPr lang="ru-RU" sz="2400" dirty="0" err="1" smtClean="0"/>
              <a:t>Max</a:t>
            </a:r>
            <a:r>
              <a:rPr lang="ru-RU" sz="2400" dirty="0" smtClean="0"/>
              <a:t> </a:t>
            </a:r>
            <a:r>
              <a:rPr lang="ru-RU" sz="2400" dirty="0" err="1" smtClean="0"/>
              <a:t>Petrov</a:t>
            </a:r>
            <a:endParaRPr lang="en-US" sz="2400" dirty="0" smtClean="0"/>
          </a:p>
          <a:p>
            <a:pPr lvl="0" algn="ctr">
              <a:spcBef>
                <a:spcPts val="0"/>
              </a:spcBef>
              <a:buNone/>
            </a:pPr>
            <a:endParaRPr sz="1800" dirty="0"/>
          </a:p>
          <a:p>
            <a:pPr lvl="0" algn="ctr">
              <a:spcBef>
                <a:spcPts val="0"/>
              </a:spcBef>
              <a:buNone/>
            </a:pPr>
            <a:r>
              <a:rPr lang="en-US" sz="1800" dirty="0" smtClean="0"/>
              <a:t>+79213676742</a:t>
            </a:r>
            <a:endParaRPr lang="ru-RU" sz="1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19</a:t>
            </a:fld>
            <a:endParaRPr lang="ru-RU"/>
          </a:p>
        </p:txBody>
      </p:sp>
      <p:sp>
        <p:nvSpPr>
          <p:cNvPr id="6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5" y="5056448"/>
            <a:ext cx="1239157" cy="929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2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 smtClean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982207" y="882981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Agenda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8"/>
            <a:ext cx="8802900" cy="49660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Introduction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Usage cases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Features</a:t>
            </a:r>
            <a:endParaRPr lang="en-US" sz="1800" dirty="0" smtClean="0"/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Architecture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Data model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Practice</a:t>
            </a:r>
            <a:endParaRPr lang="en-US" sz="1800" dirty="0" smtClean="0"/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Download, setup, run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Default producer and consumer </a:t>
            </a:r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Python </a:t>
            </a:r>
            <a:r>
              <a:rPr lang="en-US" sz="1800" dirty="0"/>
              <a:t>producer </a:t>
            </a:r>
            <a:r>
              <a:rPr lang="en-US" sz="1800" dirty="0" smtClean="0"/>
              <a:t>and Python/Java/Scala Spark </a:t>
            </a:r>
            <a:r>
              <a:rPr lang="en-US" sz="1800" dirty="0" smtClean="0"/>
              <a:t>consumers </a:t>
            </a:r>
            <a:endParaRPr lang="en-US" sz="1800" dirty="0" smtClean="0"/>
          </a:p>
          <a:p>
            <a:pPr marL="285750" lvl="0" indent="-285750" algn="ctr">
              <a:lnSpc>
                <a:spcPct val="150000"/>
              </a:lnSpc>
              <a:buFont typeface="Arial" charset="0"/>
              <a:buChar char="•"/>
            </a:pPr>
            <a:r>
              <a:rPr lang="en-US" sz="1800" dirty="0" smtClean="0"/>
              <a:t>Multi-node setup, </a:t>
            </a:r>
            <a:r>
              <a:rPr lang="en-US" sz="1800" dirty="0" smtClean="0"/>
              <a:t>run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3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Introduction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317499" y="1650648"/>
            <a:ext cx="8534401" cy="31118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dirty="0" smtClean="0"/>
              <a:t>Apache </a:t>
            </a:r>
            <a:r>
              <a:rPr lang="en-US" sz="2400" b="1" dirty="0"/>
              <a:t>Kafka</a:t>
            </a:r>
            <a:r>
              <a:rPr lang="en-US" sz="2400" dirty="0"/>
              <a:t> is an </a:t>
            </a:r>
            <a:r>
              <a:rPr lang="en-US" sz="2400" dirty="0">
                <a:hlinkClick r:id="rId3" tooltip="Open source"/>
              </a:rPr>
              <a:t>open-source</a:t>
            </a:r>
            <a:r>
              <a:rPr lang="en-US" sz="2400" dirty="0"/>
              <a:t> </a:t>
            </a:r>
            <a:r>
              <a:rPr lang="en-US" sz="2400" dirty="0">
                <a:hlinkClick r:id="rId4" tooltip="Stream processing"/>
              </a:rPr>
              <a:t>stream processing</a:t>
            </a:r>
            <a:r>
              <a:rPr lang="en-US" sz="2400" dirty="0"/>
              <a:t> platform developed by </a:t>
            </a:r>
            <a:r>
              <a:rPr lang="en-US" sz="2400" dirty="0" smtClean="0"/>
              <a:t>the L</a:t>
            </a:r>
            <a:r>
              <a:rPr lang="en-US" sz="2400" dirty="0" smtClean="0"/>
              <a:t>inked</a:t>
            </a:r>
            <a:r>
              <a:rPr lang="en-US" sz="2400" dirty="0" smtClean="0"/>
              <a:t>In </a:t>
            </a:r>
            <a:r>
              <a:rPr lang="en-US" sz="2400" dirty="0" smtClean="0"/>
              <a:t>and supports</a:t>
            </a:r>
            <a:r>
              <a:rPr lang="en-US" sz="2400" dirty="0"/>
              <a:t> </a:t>
            </a:r>
            <a:r>
              <a:rPr lang="en-US" sz="2400" dirty="0">
                <a:hlinkClick r:id="rId5" tooltip="Apache Software Foundation"/>
              </a:rPr>
              <a:t>Apache Software Foundation</a:t>
            </a:r>
            <a:r>
              <a:rPr lang="en-US" sz="2400" dirty="0"/>
              <a:t> written in </a:t>
            </a:r>
            <a:r>
              <a:rPr lang="en-US" sz="2400" dirty="0">
                <a:hlinkClick r:id="rId6" tooltip="Scala (programming language)"/>
              </a:rPr>
              <a:t>Scala</a:t>
            </a:r>
            <a:r>
              <a:rPr lang="en-US" sz="2400" dirty="0"/>
              <a:t> and </a:t>
            </a:r>
            <a:r>
              <a:rPr lang="en-US" sz="2400" dirty="0">
                <a:hlinkClick r:id="rId7" tooltip="Java (programming language)"/>
              </a:rPr>
              <a:t>Java</a:t>
            </a:r>
            <a:r>
              <a:rPr lang="en-US" sz="2400" dirty="0" smtClean="0"/>
              <a:t>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Kafka is used for building </a:t>
            </a:r>
            <a:r>
              <a:rPr lang="en-US" sz="2400" b="1" dirty="0"/>
              <a:t>real-time </a:t>
            </a:r>
            <a:r>
              <a:rPr lang="en-US" sz="2400" dirty="0" smtClean="0"/>
              <a:t>streaming </a:t>
            </a:r>
            <a:r>
              <a:rPr lang="en-US" sz="2400" dirty="0"/>
              <a:t>apps. </a:t>
            </a:r>
            <a:endParaRPr lang="ru-RU" sz="2400" dirty="0" smtClean="0"/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It </a:t>
            </a:r>
            <a:r>
              <a:rPr lang="en-US" sz="2400" dirty="0"/>
              <a:t>is horizontally scalable, fault-tolerant, </a:t>
            </a:r>
            <a:r>
              <a:rPr lang="en-US" sz="2400" dirty="0" smtClean="0"/>
              <a:t>fast</a:t>
            </a:r>
            <a:r>
              <a:rPr lang="ru-RU" sz="2400" dirty="0" smtClean="0"/>
              <a:t>.</a:t>
            </a:r>
            <a:endParaRPr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32" y="5135168"/>
            <a:ext cx="4013804" cy="11979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839" y="5172696"/>
            <a:ext cx="3975100" cy="11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4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Usage cases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" y="2759528"/>
            <a:ext cx="8905260" cy="3803448"/>
          </a:xfrm>
          <a:prstGeom prst="rect">
            <a:avLst/>
          </a:prstGeom>
        </p:spPr>
      </p:pic>
      <p:sp>
        <p:nvSpPr>
          <p:cNvPr id="11" name="Shape 117"/>
          <p:cNvSpPr txBox="1"/>
          <p:nvPr/>
        </p:nvSpPr>
        <p:spPr>
          <a:xfrm>
            <a:off x="0" y="1812673"/>
            <a:ext cx="9144000" cy="17092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 smtClean="0"/>
              <a:t>General: Real-time data processing systems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Example: Traffic </a:t>
            </a:r>
            <a:r>
              <a:rPr lang="en-US" sz="2400" dirty="0"/>
              <a:t>Data Monitoring Application</a:t>
            </a:r>
          </a:p>
          <a:p>
            <a:pPr lvl="0" algn="ctr">
              <a:lnSpc>
                <a:spcPct val="150000"/>
              </a:lnSpc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94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5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Features</a:t>
            </a:r>
            <a:endParaRPr lang="ru-RU" sz="3000" b="1" dirty="0">
              <a:solidFill>
                <a:schemeClr val="dk2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70599"/>
              </p:ext>
            </p:extLst>
          </p:nvPr>
        </p:nvGraphicFramePr>
        <p:xfrm>
          <a:off x="212270" y="1713381"/>
          <a:ext cx="8490857" cy="461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973"/>
                <a:gridCol w="6106884"/>
              </a:tblGrid>
              <a:tr h="7997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Feature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Description</a:t>
                      </a:r>
                      <a:endParaRPr lang="ru-RU" sz="2400" dirty="0"/>
                    </a:p>
                  </a:txBody>
                  <a:tcPr/>
                </a:tc>
              </a:tr>
              <a:tr h="79975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Scalability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Distributed system scales easily</a:t>
                      </a:r>
                    </a:p>
                  </a:txBody>
                  <a:tcPr/>
                </a:tc>
              </a:tr>
              <a:tr h="1243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Reliability,</a:t>
                      </a:r>
                    </a:p>
                    <a:p>
                      <a:pPr algn="ctr"/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Durability</a:t>
                      </a:r>
                    </a:p>
                    <a:p>
                      <a:pPr algn="ctr"/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Fault-Tolerance</a:t>
                      </a:r>
                      <a:endParaRPr lang="ru-RU" sz="2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Replicates data, supports multiple subscribers, and automatically balances consumers in case of failure</a:t>
                      </a:r>
                    </a:p>
                  </a:txBody>
                  <a:tcPr/>
                </a:tc>
              </a:tr>
              <a:tr h="17766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 throughput and</a:t>
                      </a:r>
                      <a:r>
                        <a:rPr lang="en-US" sz="2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low latency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~100 000 messages/sec,  ~ 1 sec for one node</a:t>
                      </a:r>
                      <a:endParaRPr lang="en-US" sz="2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6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267889" y="1650649"/>
            <a:ext cx="8802900" cy="16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endParaRPr sz="1800" dirty="0"/>
          </a:p>
        </p:txBody>
      </p:sp>
      <p:sp>
        <p:nvSpPr>
          <p:cNvPr id="12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Architecture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57098"/>
            <a:ext cx="7985283" cy="45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7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0" y="882981"/>
            <a:ext cx="91440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Topic </a:t>
            </a:r>
            <a:r>
              <a:rPr lang="en-US" sz="3000" b="1" dirty="0" smtClean="0">
                <a:solidFill>
                  <a:schemeClr val="dk2"/>
                </a:solidFill>
              </a:rPr>
              <a:t>p</a:t>
            </a:r>
            <a:r>
              <a:rPr lang="en-US" sz="3000" b="1" dirty="0" smtClean="0">
                <a:solidFill>
                  <a:schemeClr val="dk2"/>
                </a:solidFill>
              </a:rPr>
              <a:t>artitions</a:t>
            </a:r>
            <a:endParaRPr lang="ru-RU" sz="3000" b="1" dirty="0">
              <a:solidFill>
                <a:schemeClr val="dk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6" y="1829836"/>
            <a:ext cx="5896325" cy="3784420"/>
          </a:xfrm>
          <a:prstGeom prst="rect">
            <a:avLst/>
          </a:prstGeom>
        </p:spPr>
      </p:pic>
      <p:sp>
        <p:nvSpPr>
          <p:cNvPr id="11" name="Shape 117"/>
          <p:cNvSpPr txBox="1"/>
          <p:nvPr/>
        </p:nvSpPr>
        <p:spPr>
          <a:xfrm>
            <a:off x="6054494" y="1780849"/>
            <a:ext cx="3050989" cy="55069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 smtClean="0">
                <a:solidFill>
                  <a:schemeClr val="tx1"/>
                </a:solidFill>
              </a:rPr>
              <a:t>Concurrent writes to the </a:t>
            </a:r>
            <a:r>
              <a:rPr lang="en-US" sz="2000" dirty="0" smtClean="0">
                <a:solidFill>
                  <a:schemeClr val="tx1"/>
                </a:solidFill>
              </a:rPr>
              <a:t>topic for producers</a:t>
            </a:r>
          </a:p>
          <a:p>
            <a:pPr lvl="0" algn="ctr"/>
            <a:endParaRPr lang="en-US" sz="2000" dirty="0" smtClean="0">
              <a:solidFill>
                <a:schemeClr val="tx1"/>
              </a:solidFill>
            </a:endParaRPr>
          </a:p>
          <a:p>
            <a:pPr lvl="0" algn="ctr"/>
            <a:r>
              <a:rPr lang="en-US" sz="2000" dirty="0" smtClean="0">
                <a:solidFill>
                  <a:schemeClr val="tx1"/>
                </a:solidFill>
              </a:rPr>
              <a:t>Partitions </a:t>
            </a:r>
            <a:r>
              <a:rPr lang="en-US" sz="2000" dirty="0" smtClean="0">
                <a:solidFill>
                  <a:schemeClr val="tx1"/>
                </a:solidFill>
              </a:rPr>
              <a:t>can be different </a:t>
            </a:r>
            <a:r>
              <a:rPr lang="en-US" sz="2000" dirty="0" smtClean="0">
                <a:solidFill>
                  <a:schemeClr val="tx1"/>
                </a:solidFill>
              </a:rPr>
              <a:t>lengths</a:t>
            </a:r>
          </a:p>
          <a:p>
            <a:pPr lvl="0" algn="ctr"/>
            <a:endParaRPr lang="en-US" sz="2000" dirty="0" smtClean="0">
              <a:solidFill>
                <a:schemeClr val="tx1"/>
              </a:solidFill>
            </a:endParaRPr>
          </a:p>
          <a:p>
            <a:pPr lvl="0" algn="ctr"/>
            <a:r>
              <a:rPr lang="en-US" sz="2000" dirty="0" smtClean="0">
                <a:solidFill>
                  <a:schemeClr val="tx1"/>
                </a:solidFill>
              </a:rPr>
              <a:t>Time based sorting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0" algn="ctr"/>
            <a:endParaRPr lang="en-US" sz="2000" dirty="0" smtClean="0">
              <a:solidFill>
                <a:schemeClr val="tx1"/>
              </a:solidFill>
            </a:endParaRPr>
          </a:p>
          <a:p>
            <a:pPr lvl="0" algn="ctr"/>
            <a:r>
              <a:rPr lang="en-US" sz="2000" dirty="0" smtClean="0">
                <a:solidFill>
                  <a:schemeClr val="tx1"/>
                </a:solidFill>
              </a:rPr>
              <a:t>Specific </a:t>
            </a:r>
            <a:r>
              <a:rPr lang="en-US" sz="2000" dirty="0" smtClean="0">
                <a:solidFill>
                  <a:schemeClr val="tx1"/>
                </a:solidFill>
              </a:rPr>
              <a:t>partition </a:t>
            </a:r>
            <a:r>
              <a:rPr lang="en-US" sz="2000" dirty="0" smtClean="0">
                <a:solidFill>
                  <a:schemeClr val="tx1"/>
                </a:solidFill>
              </a:rPr>
              <a:t>reads for consumers </a:t>
            </a:r>
          </a:p>
          <a:p>
            <a:pPr lvl="0" algn="ctr"/>
            <a:endParaRPr lang="en-US" sz="2000" dirty="0" smtClean="0">
              <a:solidFill>
                <a:schemeClr val="tx1"/>
              </a:solidFill>
            </a:endParaRPr>
          </a:p>
          <a:p>
            <a:pPr lvl="0" algn="ctr"/>
            <a:r>
              <a:rPr lang="en-US" sz="2000" dirty="0" smtClean="0">
                <a:solidFill>
                  <a:schemeClr val="tx1"/>
                </a:solidFill>
              </a:rPr>
              <a:t>Possibility </a:t>
            </a:r>
            <a:r>
              <a:rPr lang="en-US" sz="2000" dirty="0" smtClean="0">
                <a:solidFill>
                  <a:schemeClr val="tx1"/>
                </a:solidFill>
              </a:rPr>
              <a:t>to obtain offsets without reading data</a:t>
            </a:r>
            <a:endParaRPr lang="en-US" sz="2000" dirty="0">
              <a:solidFill>
                <a:schemeClr val="tx1"/>
              </a:solidFill>
            </a:endParaRPr>
          </a:p>
          <a:p>
            <a:pPr lvl="0" algn="ctr"/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691" y="1339208"/>
            <a:ext cx="6455309" cy="3931382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8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982207" y="882981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sz="3000" b="1" dirty="0" smtClean="0">
                <a:solidFill>
                  <a:schemeClr val="dk2"/>
                </a:solidFill>
              </a:rPr>
              <a:t>Partition offsets</a:t>
            </a:r>
            <a:endParaRPr lang="ru-RU" sz="3000" b="1" dirty="0">
              <a:solidFill>
                <a:schemeClr val="dk2"/>
              </a:solidFill>
            </a:endParaRPr>
          </a:p>
        </p:txBody>
      </p:sp>
      <p:sp>
        <p:nvSpPr>
          <p:cNvPr id="11" name="Shape 117"/>
          <p:cNvSpPr txBox="1"/>
          <p:nvPr/>
        </p:nvSpPr>
        <p:spPr>
          <a:xfrm>
            <a:off x="323015" y="1713381"/>
            <a:ext cx="8576056" cy="50139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Producers writes to </a:t>
            </a:r>
            <a:r>
              <a:rPr lang="en-US" sz="2000" b="1" dirty="0" smtClean="0">
                <a:solidFill>
                  <a:schemeClr val="tx1"/>
                </a:solidFill>
              </a:rPr>
              <a:t>tail</a:t>
            </a:r>
            <a:r>
              <a:rPr lang="en-US" sz="2000" dirty="0" smtClean="0">
                <a:solidFill>
                  <a:schemeClr val="tx1"/>
                </a:solidFill>
              </a:rPr>
              <a:t> of </a:t>
            </a:r>
            <a:r>
              <a:rPr lang="en-US" sz="2000" dirty="0" smtClean="0">
                <a:solidFill>
                  <a:schemeClr val="tx1"/>
                </a:solidFill>
              </a:rPr>
              <a:t>the partition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Consumers have </a:t>
            </a:r>
            <a:r>
              <a:rPr lang="en-US" sz="2000" b="1" dirty="0" smtClean="0">
                <a:solidFill>
                  <a:schemeClr val="tx1"/>
                </a:solidFill>
              </a:rPr>
              <a:t>independent</a:t>
            </a:r>
            <a:r>
              <a:rPr lang="en-US" sz="2000" dirty="0" smtClean="0">
                <a:solidFill>
                  <a:schemeClr val="tx1"/>
                </a:solidFill>
              </a:rPr>
              <a:t> offsets 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Consumer can </a:t>
            </a:r>
            <a:r>
              <a:rPr lang="en-US" sz="2000" b="1" dirty="0" smtClean="0">
                <a:solidFill>
                  <a:schemeClr val="tx1"/>
                </a:solidFill>
              </a:rPr>
              <a:t>save</a:t>
            </a:r>
            <a:r>
              <a:rPr lang="en-US" sz="2000" dirty="0" smtClean="0">
                <a:solidFill>
                  <a:schemeClr val="tx1"/>
                </a:solidFill>
              </a:rPr>
              <a:t> (commit) </a:t>
            </a:r>
            <a:r>
              <a:rPr lang="en-US" sz="2000" dirty="0" smtClean="0">
                <a:solidFill>
                  <a:schemeClr val="tx1"/>
                </a:solidFill>
              </a:rPr>
              <a:t>offsets </a:t>
            </a:r>
            <a:r>
              <a:rPr lang="en-US" sz="2000" dirty="0" smtClean="0">
                <a:solidFill>
                  <a:schemeClr val="tx1"/>
                </a:solidFill>
              </a:rPr>
              <a:t>while reading </a:t>
            </a:r>
            <a:r>
              <a:rPr lang="en-US" sz="2000" dirty="0" smtClean="0">
                <a:solidFill>
                  <a:schemeClr val="tx1"/>
                </a:solidFill>
              </a:rPr>
              <a:t>and </a:t>
            </a:r>
            <a:r>
              <a:rPr lang="en-US" sz="2000" i="1" dirty="0" smtClean="0">
                <a:solidFill>
                  <a:schemeClr val="tx1"/>
                </a:solidFill>
              </a:rPr>
              <a:t>continue</a:t>
            </a:r>
            <a:r>
              <a:rPr lang="en-US" sz="2000" dirty="0" smtClean="0">
                <a:solidFill>
                  <a:schemeClr val="tx1"/>
                </a:solidFill>
              </a:rPr>
              <a:t> reading from saved offset if it fall down to archive </a:t>
            </a:r>
            <a:r>
              <a:rPr lang="en-US" sz="2000" i="1" dirty="0" smtClean="0">
                <a:solidFill>
                  <a:schemeClr val="tx1"/>
                </a:solidFill>
              </a:rPr>
              <a:t>exactly once </a:t>
            </a:r>
            <a:r>
              <a:rPr lang="en-US" sz="2000" dirty="0" smtClean="0">
                <a:solidFill>
                  <a:schemeClr val="tx1"/>
                </a:solidFill>
              </a:rPr>
              <a:t>semantic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-RU"/>
              <a:t>9</a:t>
            </a:fld>
            <a:endParaRPr lang="ru-RU"/>
          </a:p>
        </p:txBody>
      </p:sp>
      <p:sp>
        <p:nvSpPr>
          <p:cNvPr id="9" name="Shape 119"/>
          <p:cNvSpPr txBox="1">
            <a:spLocks noGrp="1"/>
          </p:cNvSpPr>
          <p:nvPr>
            <p:ph type="ftr" idx="11"/>
          </p:nvPr>
        </p:nvSpPr>
        <p:spPr>
          <a:xfrm>
            <a:off x="3061999" y="0"/>
            <a:ext cx="6082001" cy="766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91666"/>
            </a:pPr>
            <a:r>
              <a:rPr lang="en-US" sz="2000" dirty="0"/>
              <a:t>Apache Kafka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18"/>
          <p:cNvSpPr txBox="1"/>
          <p:nvPr/>
        </p:nvSpPr>
        <p:spPr>
          <a:xfrm>
            <a:off x="1842507" y="3134630"/>
            <a:ext cx="55026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000" b="1" dirty="0" smtClean="0">
                <a:solidFill>
                  <a:schemeClr val="dk2"/>
                </a:solidFill>
              </a:rPr>
              <a:t>Practice</a:t>
            </a:r>
            <a:endParaRPr lang="ru-RU" sz="30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8450</TotalTime>
  <Words>576</Words>
  <Application>Microsoft Macintosh PowerPoint</Application>
  <PresentationFormat>Экран (4:3)</PresentationFormat>
  <Paragraphs>181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Calibri</vt:lpstr>
      <vt:lpstr>Verdana</vt:lpstr>
      <vt:lpstr>Arial</vt:lpstr>
      <vt:lpstr>Cover</vt:lpstr>
      <vt:lpstr>1_Cover</vt:lpstr>
      <vt:lpstr>Apache Kafka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multistage information spreading in dynamic complex networks</dc:title>
  <cp:lastModifiedBy>Петров Максим Владимирович</cp:lastModifiedBy>
  <cp:revision>114</cp:revision>
  <dcterms:modified xsi:type="dcterms:W3CDTF">2017-11-16T10:12:17Z</dcterms:modified>
</cp:coreProperties>
</file>